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3" r:id="rId4"/>
    <p:sldId id="266" r:id="rId5"/>
    <p:sldId id="264" r:id="rId6"/>
    <p:sldId id="265" r:id="rId7"/>
    <p:sldId id="267" r:id="rId8"/>
    <p:sldId id="271" r:id="rId9"/>
    <p:sldId id="272" r:id="rId10"/>
    <p:sldId id="273" r:id="rId11"/>
    <p:sldId id="274" r:id="rId12"/>
    <p:sldId id="27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5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1897"/>
    <a:srgbClr val="4109DD"/>
    <a:srgbClr val="B3FDB5"/>
    <a:srgbClr val="B3FD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4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09B24F-F67D-42F0-8622-43E682FF52CA}" type="datetimeFigureOut">
              <a:rPr lang="ru-RU" smtClean="0"/>
              <a:pPr/>
              <a:t>29.09.2018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21D715-5285-40DC-AE5D-4EFEF8AC4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1785918" y="785794"/>
            <a:ext cx="6000792" cy="271464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Давай  дружить с дорогой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214290"/>
            <a:ext cx="860425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71688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Единая Россия официальный сайт партии / Новост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929066"/>
            <a:ext cx="3357586" cy="2532891"/>
          </a:xfrm>
          <a:prstGeom prst="rect">
            <a:avLst/>
          </a:prstGeom>
          <a:noFill/>
        </p:spPr>
      </p:pic>
      <p:pic>
        <p:nvPicPr>
          <p:cNvPr id="1028" name="Picture 4" descr="Скутера и мопеды обяжут ставить на учет в ГИБДД - Новости на дорогах - HorsePowers.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5214942" y="3929066"/>
            <a:ext cx="3521441" cy="25758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214290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214290"/>
            <a:ext cx="7929618" cy="10715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1. Какие знаки </a:t>
            </a:r>
            <a:r>
              <a:rPr lang="ru-RU" sz="2800" u="sng" dirty="0" smtClean="0">
                <a:solidFill>
                  <a:srgbClr val="C00000"/>
                </a:solidFill>
                <a:latin typeface="+mn-lt"/>
              </a:rPr>
              <a:t>запрещают </a:t>
            </a: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движение на велосипедах и мопедах?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4143372" y="6143644"/>
            <a:ext cx="428628" cy="3160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2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13" name="Рисунок 12" descr="Как правила движения на велосипеде выглядят"/>
          <p:cNvPicPr/>
          <p:nvPr/>
        </p:nvPicPr>
        <p:blipFill>
          <a:blip r:embed="rId3" cstate="print"/>
          <a:srcRect l="51202" t="38976" b="9957"/>
          <a:stretch>
            <a:fillRect/>
          </a:stretch>
        </p:blipFill>
        <p:spPr bwMode="auto">
          <a:xfrm>
            <a:off x="142844" y="1571612"/>
            <a:ext cx="272277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Правила для велосипедистов Мы велосипедисты!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143380"/>
            <a:ext cx="2428892" cy="190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Как правила движения на велосипеде выглядят"/>
          <p:cNvPicPr/>
          <p:nvPr/>
        </p:nvPicPr>
        <p:blipFill>
          <a:blip r:embed="rId3" cstate="print"/>
          <a:srcRect t="38976" r="54529" b="9957"/>
          <a:stretch>
            <a:fillRect/>
          </a:stretch>
        </p:blipFill>
        <p:spPr bwMode="auto">
          <a:xfrm>
            <a:off x="5572132" y="1500174"/>
            <a:ext cx="2571768" cy="250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Текст 14"/>
          <p:cNvSpPr txBox="1">
            <a:spLocks/>
          </p:cNvSpPr>
          <p:nvPr/>
        </p:nvSpPr>
        <p:spPr>
          <a:xfrm>
            <a:off x="1214414" y="4572008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Текст 14"/>
          <p:cNvSpPr txBox="1">
            <a:spLocks/>
          </p:cNvSpPr>
          <p:nvPr/>
        </p:nvSpPr>
        <p:spPr>
          <a:xfrm>
            <a:off x="6858016" y="4286256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2030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Кокой знак </a:t>
            </a:r>
            <a:r>
              <a:rPr lang="ru-RU" sz="3100" u="sng" dirty="0" smtClean="0">
                <a:solidFill>
                  <a:srgbClr val="C00000"/>
                </a:solidFill>
                <a:latin typeface="+mn-lt"/>
              </a:rPr>
              <a:t>не запрещает 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движение на велосипедах?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1" name="Рисунок 10" descr="Правила для велосипедистов Мы велосипедисты!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228601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предупреждающий знак Скачать вектор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285992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к правила движения на велосипеде выглядят"/>
          <p:cNvPicPr/>
          <p:nvPr/>
        </p:nvPicPr>
        <p:blipFill>
          <a:blip r:embed="rId5" cstate="print"/>
          <a:srcRect l="1165" r="57176" b="64153"/>
          <a:stretch>
            <a:fillRect/>
          </a:stretch>
        </p:blipFill>
        <p:spPr bwMode="auto">
          <a:xfrm>
            <a:off x="3071802" y="2285992"/>
            <a:ext cx="221457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4"/>
          <p:cNvSpPr txBox="1">
            <a:spLocks/>
          </p:cNvSpPr>
          <p:nvPr/>
        </p:nvSpPr>
        <p:spPr>
          <a:xfrm>
            <a:off x="1142976" y="4929198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Текст 14"/>
          <p:cNvSpPr txBox="1">
            <a:spLocks/>
          </p:cNvSpPr>
          <p:nvPr/>
        </p:nvSpPr>
        <p:spPr>
          <a:xfrm>
            <a:off x="3929058" y="4929198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Текст 14"/>
          <p:cNvSpPr txBox="1">
            <a:spLocks/>
          </p:cNvSpPr>
          <p:nvPr/>
        </p:nvSpPr>
        <p:spPr>
          <a:xfrm>
            <a:off x="6858016" y="4857760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715436" cy="107157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C00000"/>
                </a:solidFill>
                <a:effectLst/>
                <a:latin typeface="+mn-lt"/>
              </a:rPr>
              <a:t>Какой знак </a:t>
            </a:r>
            <a:r>
              <a:rPr lang="ru-RU" sz="2400" u="sng" dirty="0" smtClean="0">
                <a:solidFill>
                  <a:srgbClr val="C00000"/>
                </a:solidFill>
                <a:effectLst/>
                <a:latin typeface="+mn-lt"/>
              </a:rPr>
              <a:t>разрешает</a:t>
            </a:r>
            <a:r>
              <a:rPr lang="ru-RU" sz="2400" dirty="0" smtClean="0">
                <a:solidFill>
                  <a:srgbClr val="C00000"/>
                </a:solidFill>
                <a:effectLst/>
                <a:latin typeface="+mn-lt"/>
              </a:rPr>
              <a:t> тебе на велосипеде подъехать кратчайшим путём к дому, в котором вы живёте, или к вашей школе? </a:t>
            </a:r>
            <a:endParaRPr lang="ru-RU" sz="2400" dirty="0">
              <a:solidFill>
                <a:srgbClr val="C00000"/>
              </a:solidFill>
              <a:effectLst/>
              <a:latin typeface="+mn-lt"/>
            </a:endParaRPr>
          </a:p>
        </p:txBody>
      </p:sp>
      <p:pic>
        <p:nvPicPr>
          <p:cNvPr id="11" name="Рисунок 10" descr="Как правила движения на велосипеде выглядят"/>
          <p:cNvPicPr/>
          <p:nvPr/>
        </p:nvPicPr>
        <p:blipFill>
          <a:blip r:embed="rId3" cstate="print"/>
          <a:srcRect l="1165" r="57176" b="64153"/>
          <a:stretch>
            <a:fillRect/>
          </a:stretch>
        </p:blipFill>
        <p:spPr bwMode="auto">
          <a:xfrm>
            <a:off x="6000760" y="2071678"/>
            <a:ext cx="242889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к правила движения на велосипеде выглядят"/>
          <p:cNvPicPr/>
          <p:nvPr/>
        </p:nvPicPr>
        <p:blipFill>
          <a:blip r:embed="rId3" cstate="print"/>
          <a:srcRect t="38976" r="54529" b="9957"/>
          <a:stretch>
            <a:fillRect/>
          </a:stretch>
        </p:blipFill>
        <p:spPr bwMode="auto">
          <a:xfrm>
            <a:off x="3286116" y="2071678"/>
            <a:ext cx="235745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к правила движения на велосипеде выглядят"/>
          <p:cNvPicPr/>
          <p:nvPr/>
        </p:nvPicPr>
        <p:blipFill>
          <a:blip r:embed="rId4" cstate="print"/>
          <a:srcRect l="50795" r="3100" b="64010"/>
          <a:stretch>
            <a:fillRect/>
          </a:stretch>
        </p:blipFill>
        <p:spPr bwMode="auto">
          <a:xfrm>
            <a:off x="285720" y="2071678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4"/>
          <p:cNvSpPr txBox="1">
            <a:spLocks/>
          </p:cNvSpPr>
          <p:nvPr/>
        </p:nvSpPr>
        <p:spPr>
          <a:xfrm>
            <a:off x="1428728" y="4929198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Текст 14"/>
          <p:cNvSpPr txBox="1">
            <a:spLocks/>
          </p:cNvSpPr>
          <p:nvPr/>
        </p:nvSpPr>
        <p:spPr>
          <a:xfrm>
            <a:off x="4286248" y="4929198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Текст 14"/>
          <p:cNvSpPr txBox="1">
            <a:spLocks/>
          </p:cNvSpPr>
          <p:nvPr/>
        </p:nvSpPr>
        <p:spPr>
          <a:xfrm>
            <a:off x="7143768" y="4929198"/>
            <a:ext cx="428628" cy="31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45720" tIns="45720" rIns="4572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effectLst/>
                <a:latin typeface="+mn-lt"/>
              </a:rPr>
              <a:t>Кто из велосипедистов нарушает правила?</a:t>
            </a:r>
            <a:endParaRPr lang="ru-RU" sz="32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6659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1. Велосипедистка в синем.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2. Велосипедист в красном.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Велосипедистка в желтом.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C:\Users\Best\Pictures\2014-09-25\002.jpg"/>
          <p:cNvPicPr/>
          <p:nvPr/>
        </p:nvPicPr>
        <p:blipFill>
          <a:blip r:embed="rId3" cstate="print"/>
          <a:srcRect l="62909" t="71761" r="14437" b="20274"/>
          <a:stretch>
            <a:fillRect/>
          </a:stretch>
        </p:blipFill>
        <p:spPr bwMode="auto">
          <a:xfrm rot="10800000">
            <a:off x="1428728" y="1500174"/>
            <a:ext cx="57864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  <a:effectLst/>
                <a:latin typeface="+mn-lt"/>
              </a:rPr>
              <a:t>Разрешено ли движение по тротуарам и пешеходным дорожкам на велосипеде (</a:t>
            </a: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мопеде)?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1. Разрешено.</a:t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r>
              <a:rPr lang="ru-RU" sz="3200" dirty="0" smtClean="0">
                <a:solidFill>
                  <a:schemeClr val="bg1"/>
                </a:solidFill>
                <a:latin typeface="+mn-lt"/>
              </a:rPr>
              <a:t>2. Запрещено.</a:t>
            </a:r>
            <a:br>
              <a:rPr lang="ru-RU" sz="3200" dirty="0" smtClean="0">
                <a:solidFill>
                  <a:schemeClr val="bg1"/>
                </a:solidFill>
                <a:latin typeface="+mn-lt"/>
              </a:rPr>
            </a:br>
            <a:endParaRPr lang="ru-RU" sz="3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28596" y="2857496"/>
            <a:ext cx="8543956" cy="364333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59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Какое максимальное число велосипедистов  может составлять одну группу при движении в колонне</a:t>
            </a:r>
            <a:r>
              <a:rPr lang="ru-RU" sz="5900" b="1" dirty="0" smtClean="0">
                <a:solidFill>
                  <a:srgbClr val="C00000"/>
                </a:solidFill>
              </a:rPr>
              <a:t>?</a:t>
            </a:r>
          </a:p>
          <a:p>
            <a:pPr marL="651510" indent="-514350">
              <a:buNone/>
            </a:pPr>
            <a:endParaRPr lang="ru-RU" sz="6000" b="1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1.  5 велосипедистов.</a:t>
            </a:r>
          </a:p>
          <a:p>
            <a:pPr marL="651510" indent="-514350"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2. 10 велосипедистов.</a:t>
            </a:r>
          </a:p>
          <a:p>
            <a:pPr marL="651510" indent="-514350"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3. 15 велосипедистов.</a:t>
            </a:r>
          </a:p>
          <a:p>
            <a:pPr marL="651510" indent="-514350">
              <a:buNone/>
            </a:pPr>
            <a:r>
              <a:rPr lang="ru-RU" sz="6000" b="1" dirty="0" smtClean="0">
                <a:solidFill>
                  <a:schemeClr val="bg1"/>
                </a:solidFill>
              </a:rPr>
              <a:t>4. 20 велосипедистов.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/>
                <a:latin typeface="+mn-lt"/>
              </a:rPr>
              <a:t>Кто из велосипедистов не нарушает правила?</a:t>
            </a:r>
            <a:endParaRPr lang="ru-RU" sz="28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71472" y="4714884"/>
            <a:ext cx="8143932" cy="1395410"/>
          </a:xfrm>
        </p:spPr>
        <p:txBody>
          <a:bodyPr>
            <a:noAutofit/>
          </a:bodyPr>
          <a:lstStyle/>
          <a:p>
            <a:pPr marL="514350" indent="-514350" algn="l"/>
            <a:r>
              <a:rPr lang="ru-RU" sz="2400" b="1" dirty="0" smtClean="0">
                <a:solidFill>
                  <a:schemeClr val="bg1"/>
                </a:solidFill>
              </a:rPr>
              <a:t>1. Велосипедист, едущий по дороге.</a:t>
            </a:r>
          </a:p>
          <a:p>
            <a:pPr marL="514350" indent="-514350" algn="l"/>
            <a:r>
              <a:rPr lang="ru-RU" sz="2400" b="1" dirty="0" smtClean="0">
                <a:solidFill>
                  <a:schemeClr val="bg1"/>
                </a:solidFill>
              </a:rPr>
              <a:t>2. Велосипедист, едущий по велосипедной дорожке.</a:t>
            </a:r>
          </a:p>
          <a:p>
            <a:pPr marL="514350" indent="-514350" algn="l"/>
            <a:r>
              <a:rPr lang="ru-RU" sz="2400" b="1" dirty="0" smtClean="0">
                <a:solidFill>
                  <a:schemeClr val="bg1"/>
                </a:solidFill>
              </a:rPr>
              <a:t>3. Оба нарушают.</a:t>
            </a:r>
          </a:p>
          <a:p>
            <a:pPr marL="514350" indent="-514350" algn="l"/>
            <a:r>
              <a:rPr lang="ru-RU" sz="2400" b="1" dirty="0" smtClean="0">
                <a:solidFill>
                  <a:schemeClr val="bg1"/>
                </a:solidFill>
              </a:rPr>
              <a:t>4. Оба не нарушают.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Best\Pictures\2014-09-25\002.jpg"/>
          <p:cNvPicPr/>
          <p:nvPr/>
        </p:nvPicPr>
        <p:blipFill>
          <a:blip r:embed="rId3" cstate="print"/>
          <a:srcRect l="62840" t="40896" r="13528" b="51384"/>
          <a:stretch>
            <a:fillRect/>
          </a:stretch>
        </p:blipFill>
        <p:spPr bwMode="auto">
          <a:xfrm rot="10800000">
            <a:off x="1285852" y="1285860"/>
            <a:ext cx="621510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+mn-lt"/>
              </a:rPr>
              <a:t>При движении в колонне какое должно быть расстояние между группами велосипедистов?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>	1. 20-30 м.</a:t>
            </a:r>
            <a:b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>	2. 50-70 м.</a:t>
            </a:r>
            <a:b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>	3. 80-100 м.</a:t>
            </a:r>
            <a:b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effectLst/>
                <a:latin typeface="+mn-lt"/>
              </a:rPr>
              <a:t>	4. 100-120 м.</a:t>
            </a:r>
            <a:endParaRPr lang="ru-RU" sz="2800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2844" y="4000504"/>
            <a:ext cx="9001156" cy="207170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Разрешено ли ехать по обочине на велосипеде или мопеде?</a:t>
            </a:r>
          </a:p>
          <a:p>
            <a:pPr algn="l"/>
            <a:endParaRPr lang="ru-RU" sz="3000" b="1" dirty="0" smtClean="0">
              <a:solidFill>
                <a:srgbClr val="C00000"/>
              </a:solidFill>
            </a:endParaRPr>
          </a:p>
          <a:p>
            <a:pPr algn="l"/>
            <a:r>
              <a:rPr lang="ru-RU" sz="3000" b="1" dirty="0" smtClean="0">
                <a:solidFill>
                  <a:schemeClr val="bg1"/>
                </a:solidFill>
              </a:rPr>
              <a:t>1. Запрещено.</a:t>
            </a:r>
          </a:p>
          <a:p>
            <a:pPr marL="514350" indent="-514350" algn="l"/>
            <a:r>
              <a:rPr lang="ru-RU" b="1" dirty="0" smtClean="0">
                <a:solidFill>
                  <a:schemeClr val="bg1"/>
                </a:solidFill>
              </a:rPr>
              <a:t>2. Разрешено, если это не создаёт помех пешеходам.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714620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42908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/>
                <a:latin typeface="+mn-lt"/>
              </a:rPr>
              <a:t>Кто из велосипедистов подаёт сигнал правого поворота?</a:t>
            </a:r>
            <a:endParaRPr lang="ru-RU" sz="28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14282" y="4500570"/>
            <a:ext cx="8229600" cy="2071702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1. Велосипедист в синем.</a:t>
            </a:r>
          </a:p>
          <a:p>
            <a:pPr marL="651510" indent="-51435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2. Велосипедист в красном.</a:t>
            </a:r>
          </a:p>
          <a:p>
            <a:pPr marL="651510" indent="-51435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3. Велосипедист в зелёном.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Best\Pictures\2014-09-25\002.jpg"/>
          <p:cNvPicPr/>
          <p:nvPr/>
        </p:nvPicPr>
        <p:blipFill>
          <a:blip r:embed="rId3" cstate="print"/>
          <a:srcRect l="15357" t="86042" r="64238" b="5068"/>
          <a:stretch>
            <a:fillRect/>
          </a:stretch>
        </p:blipFill>
        <p:spPr bwMode="auto">
          <a:xfrm rot="10800000">
            <a:off x="1357290" y="1428736"/>
            <a:ext cx="600079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/>
                <a:latin typeface="+mn-lt"/>
              </a:rPr>
              <a:t>Кто из велосипедистов подаёт сигнал левого поворота?</a:t>
            </a:r>
            <a:endParaRPr lang="ru-RU" sz="28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214446"/>
          </a:xfrm>
        </p:spPr>
        <p:txBody>
          <a:bodyPr>
            <a:noAutofit/>
          </a:bodyPr>
          <a:lstStyle/>
          <a:p>
            <a:pPr marL="65151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Велосипедист в желтом.</a:t>
            </a:r>
          </a:p>
          <a:p>
            <a:pPr marL="65151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Велосипедист в зелёном.</a:t>
            </a:r>
          </a:p>
          <a:p>
            <a:pPr marL="651510" indent="-514350">
              <a:buNone/>
            </a:pPr>
            <a:r>
              <a:rPr lang="ru-RU" b="1" dirty="0" smtClean="0">
                <a:solidFill>
                  <a:schemeClr val="bg1"/>
                </a:solidFill>
              </a:rPr>
              <a:t>3. Велосипедист в синем.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Best\Pictures\2014-09-25\002.jpg"/>
          <p:cNvPicPr/>
          <p:nvPr/>
        </p:nvPicPr>
        <p:blipFill>
          <a:blip r:embed="rId3" cstate="print"/>
          <a:srcRect l="36324" t="67127" r="41844" b="22823"/>
          <a:stretch>
            <a:fillRect/>
          </a:stretch>
        </p:blipFill>
        <p:spPr bwMode="auto">
          <a:xfrm rot="10800000">
            <a:off x="1214414" y="1428736"/>
            <a:ext cx="671517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/>
                <a:latin typeface="+mn-lt"/>
              </a:rPr>
              <a:t>Кто из велосипедистов подаёт сигнал торможения?</a:t>
            </a:r>
            <a:endParaRPr lang="ru-RU" sz="28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880228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1. Велосипедист в зелёном.</a:t>
            </a:r>
          </a:p>
          <a:p>
            <a:pPr marL="651510" indent="-51435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2. Велосипедист в желтом.</a:t>
            </a:r>
          </a:p>
          <a:p>
            <a:pPr marL="651510" indent="-51435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3. велосипедист в красном.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Best\Pictures\2014-09-25\002.jpg"/>
          <p:cNvPicPr/>
          <p:nvPr/>
        </p:nvPicPr>
        <p:blipFill>
          <a:blip r:embed="rId3" cstate="print"/>
          <a:srcRect l="16961" t="51006" r="61560" b="40145"/>
          <a:stretch>
            <a:fillRect/>
          </a:stretch>
        </p:blipFill>
        <p:spPr bwMode="auto">
          <a:xfrm rot="10800000">
            <a:off x="857224" y="1571612"/>
            <a:ext cx="728667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2200" u="sng" dirty="0" smtClean="0">
                <a:solidFill>
                  <a:schemeClr val="bg1"/>
                </a:solidFill>
                <a:latin typeface="+mn-lt"/>
              </a:rPr>
              <a:t>Основные показатели аварийности</a:t>
            </a:r>
            <a:r>
              <a:rPr lang="ru-RU" sz="2200" dirty="0" smtClean="0">
                <a:solidFill>
                  <a:schemeClr val="bg1"/>
                </a:solidFill>
                <a:latin typeface="+mn-lt"/>
              </a:rPr>
              <a:t>  </a:t>
            </a:r>
            <a:r>
              <a:rPr lang="ru-RU" sz="2200" u="sng" dirty="0" smtClean="0">
                <a:solidFill>
                  <a:schemeClr val="bg1"/>
                </a:solidFill>
                <a:latin typeface="+mn-lt"/>
              </a:rPr>
              <a:t>по Нижегородской области </a:t>
            </a:r>
            <a:r>
              <a:rPr lang="ru-RU" sz="22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chemeClr val="bg1"/>
                </a:solidFill>
                <a:latin typeface="+mn-lt"/>
              </a:rPr>
            </a:br>
            <a:r>
              <a:rPr lang="ru-RU" sz="2200" u="sng" dirty="0" smtClean="0">
                <a:solidFill>
                  <a:schemeClr val="bg1"/>
                </a:solidFill>
                <a:latin typeface="+mn-lt"/>
              </a:rPr>
              <a:t>за январь-август </a:t>
            </a:r>
            <a:r>
              <a:rPr lang="ru-RU" sz="2200" u="sng" dirty="0" smtClean="0">
                <a:solidFill>
                  <a:schemeClr val="bg1"/>
                </a:solidFill>
                <a:latin typeface="+mn-lt"/>
              </a:rPr>
              <a:t>2017г  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endParaRPr lang="ru-RU" sz="14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524000" y="2179320"/>
          <a:ext cx="6095999" cy="2499360"/>
        </p:xfrm>
        <a:graphic>
          <a:graphicData uri="http://schemas.openxmlformats.org/drawingml/2006/table">
            <a:tbl>
              <a:tblPr/>
              <a:tblGrid>
                <a:gridCol w="2187955"/>
                <a:gridCol w="702347"/>
                <a:gridCol w="627489"/>
                <a:gridCol w="627489"/>
                <a:gridCol w="702347"/>
                <a:gridCol w="702347"/>
                <a:gridCol w="546025"/>
              </a:tblGrid>
              <a:tr h="1339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Виды ДТП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Нижегородская область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Шарангский район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9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погибло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ранено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погибло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ранено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Всего происшествий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3897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(3888)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(436)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4924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(4834)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(14)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(16)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3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 ДТП с детским травматизмом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том числе из-за неосторожности детей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432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(453)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130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(175)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455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(465)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(181)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(2)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81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ДТП по вине пешехода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(488)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(69)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(438)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(2)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(2)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81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Наезд на пешехода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(1108)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(1041</a:t>
                      </a: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(6)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(7)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Наезд на велосипедиста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(131)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(129)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ДТП по вине велосипедиста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(9)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ДТП по вине водителей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3365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(3358)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(368)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4427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(4357)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24000" y="2179320"/>
          <a:ext cx="6095999" cy="2499360"/>
        </p:xfrm>
        <a:graphic>
          <a:graphicData uri="http://schemas.openxmlformats.org/drawingml/2006/table">
            <a:tbl>
              <a:tblPr/>
              <a:tblGrid>
                <a:gridCol w="2187955"/>
                <a:gridCol w="702347"/>
                <a:gridCol w="627489"/>
                <a:gridCol w="627489"/>
                <a:gridCol w="702347"/>
                <a:gridCol w="702347"/>
                <a:gridCol w="546025"/>
              </a:tblGrid>
              <a:tr h="1339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Виды ДТП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Нижегородская область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Шарангский район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9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погибло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ранено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погибло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ранено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Всего происшествий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3897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(3888)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(436)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4924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(4834)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(14)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(16)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3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 ДТП с детским травматизмом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том числе из-за неосторожности детей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432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(453)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130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(175)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455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(465)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132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(181)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i="1">
                          <a:highlight>
                            <a:srgbClr val="FFFF00"/>
                          </a:highlight>
                          <a:latin typeface="Times New Roman"/>
                          <a:ea typeface="Calibri"/>
                          <a:cs typeface="Times New Roman"/>
                        </a:rPr>
                        <a:t>(2)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81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ДТП по вине пешехода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(488)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(69)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(438)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(2)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(2)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81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Наезд на пешехода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(1108)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954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(1041</a:t>
                      </a: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(6)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(7)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Наезд на велосипедиста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(131)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140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(129)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ДТП по вине велосипедиста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(115)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(9)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(113)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2679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ДТП по вине водителей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3365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(3358)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(368)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4427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(4357)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(11)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282" y="1142984"/>
          <a:ext cx="8429685" cy="5429286"/>
        </p:xfrm>
        <a:graphic>
          <a:graphicData uri="http://schemas.openxmlformats.org/drawingml/2006/table">
            <a:tbl>
              <a:tblPr/>
              <a:tblGrid>
                <a:gridCol w="2714644"/>
                <a:gridCol w="1000132"/>
                <a:gridCol w="928694"/>
                <a:gridCol w="1000132"/>
                <a:gridCol w="1059805"/>
                <a:gridCol w="869021"/>
                <a:gridCol w="857257"/>
              </a:tblGrid>
              <a:tr h="29794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Виды ДТП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Нижегородская область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006600"/>
                          </a:solidFill>
                          <a:latin typeface="+mn-lt"/>
                          <a:ea typeface="Calibri"/>
                          <a:cs typeface="Times New Roman"/>
                        </a:rPr>
                        <a:t>Шарангский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+mn-lt"/>
                          <a:ea typeface="Calibri"/>
                          <a:cs typeface="Times New Roman"/>
                        </a:rPr>
                        <a:t> район</a:t>
                      </a: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9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всего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погибло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ранено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всего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погибло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ранено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595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Всего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происшествий с детьми до 16 лет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414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435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595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ДТП с детьми-пешеходами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141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144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595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ДТП с детьми-велосипедистами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55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54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6290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ДТП по вине пешехода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391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56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347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6290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Наезд на пешехода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923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79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904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595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Наезд на велосипедиста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181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182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595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ДТП по вине велосипедиста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191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186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  <a:tr h="595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ДТП по вине водителей</a:t>
                      </a: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506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31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+mn-lt"/>
                          <a:ea typeface="Calibri"/>
                          <a:cs typeface="Times New Roman"/>
                        </a:rPr>
                        <a:t>506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290" marR="6029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FDB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2928926" y="500042"/>
            <a:ext cx="5500726" cy="364333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Всегда – 5 баллов</a:t>
            </a:r>
            <a:b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Иногда – 3 балла</a:t>
            </a:r>
            <a:b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4400" dirty="0" smtClean="0">
                <a:solidFill>
                  <a:srgbClr val="C00000"/>
                </a:solidFill>
                <a:effectLst/>
                <a:latin typeface="+mn-lt"/>
              </a:rPr>
              <a:t>   Никогда – 0 баллов</a:t>
            </a:r>
            <a:endParaRPr lang="ru-RU" sz="4400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17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42852"/>
            <a:ext cx="2357454" cy="314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ПДД для велосипедистов (фото) Криминал и Проишествия Кривой Рог LIF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714752"/>
            <a:ext cx="4204892" cy="27003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2214546" y="357166"/>
            <a:ext cx="5286412" cy="328614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Давай  дружить с дорогой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214290"/>
            <a:ext cx="860425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71688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Единая Россия официальный сайт партии / Новост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929066"/>
            <a:ext cx="3357586" cy="2532891"/>
          </a:xfrm>
          <a:prstGeom prst="rect">
            <a:avLst/>
          </a:prstGeom>
          <a:noFill/>
        </p:spPr>
      </p:pic>
      <p:pic>
        <p:nvPicPr>
          <p:cNvPr id="1028" name="Picture 4" descr="Скутера и мопеды обяжут ставить на учет в ГИБДД - Новости на дорогах - HorsePowers.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V="1">
            <a:off x="5214942" y="3929066"/>
            <a:ext cx="3521441" cy="257580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55776" y="188640"/>
            <a:ext cx="48010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МБОУ </a:t>
            </a:r>
            <a:r>
              <a:rPr lang="ru-RU" sz="2400" b="1" dirty="0" err="1" smtClean="0">
                <a:solidFill>
                  <a:srgbClr val="002060"/>
                </a:solidFill>
              </a:rPr>
              <a:t>Большерудкинская</a:t>
            </a:r>
            <a:r>
              <a:rPr lang="ru-RU" sz="2400" b="1" dirty="0" smtClean="0">
                <a:solidFill>
                  <a:srgbClr val="002060"/>
                </a:solidFill>
              </a:rPr>
              <a:t> ООШ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игра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1785918" y="357166"/>
            <a:ext cx="7000924" cy="107157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Из истории</a:t>
            </a:r>
            <a:br>
              <a:rPr lang="ru-RU" sz="4400" dirty="0" smtClean="0">
                <a:solidFill>
                  <a:srgbClr val="FF0000"/>
                </a:solidFill>
                <a:latin typeface="+mn-lt"/>
              </a:rPr>
            </a:br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велосипеда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Содержимое 11"/>
          <p:cNvSpPr txBox="1">
            <a:spLocks/>
          </p:cNvSpPr>
          <p:nvPr/>
        </p:nvSpPr>
        <p:spPr>
          <a:xfrm>
            <a:off x="500034" y="2143116"/>
            <a:ext cx="8401080" cy="43805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Blip>
                <a:blip r:embed="rId3"/>
              </a:buBlip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 descr="http://i.ucrazy.ru/files/i/2013.1.4/1357311751_1.png"/>
          <p:cNvPicPr/>
          <p:nvPr/>
        </p:nvPicPr>
        <p:blipFill>
          <a:blip r:embed="rId4" cstate="print">
            <a:clrChange>
              <a:clrFrom>
                <a:srgbClr val="000000">
                  <a:alpha val="392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1785926"/>
            <a:ext cx="7500990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-142900"/>
            <a:ext cx="1804121" cy="240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9" name="Содержимое 11"/>
          <p:cNvSpPr txBox="1">
            <a:spLocks/>
          </p:cNvSpPr>
          <p:nvPr/>
        </p:nvSpPr>
        <p:spPr>
          <a:xfrm>
            <a:off x="500034" y="2143116"/>
            <a:ext cx="8401080" cy="43805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Blip>
                <a:blip r:embed="rId3"/>
              </a:buBlip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C:\Users\Best\Pictures\2014-09-25\001.jpg"/>
          <p:cNvPicPr/>
          <p:nvPr/>
        </p:nvPicPr>
        <p:blipFill>
          <a:blip r:embed="rId4" cstate="print"/>
          <a:srcRect l="34981" t="13998" r="38984" b="27771"/>
          <a:stretch>
            <a:fillRect/>
          </a:stretch>
        </p:blipFill>
        <p:spPr bwMode="auto">
          <a:xfrm rot="16200000">
            <a:off x="4525853" y="46125"/>
            <a:ext cx="2163999" cy="55007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C:\Users\Best\Pictures\2014-09-25\001.jpg"/>
          <p:cNvPicPr/>
          <p:nvPr/>
        </p:nvPicPr>
        <p:blipFill>
          <a:blip r:embed="rId4" cstate="print"/>
          <a:srcRect t="13998" r="73003" b="27771"/>
          <a:stretch>
            <a:fillRect/>
          </a:stretch>
        </p:blipFill>
        <p:spPr bwMode="auto">
          <a:xfrm rot="16200000">
            <a:off x="1816621" y="2826794"/>
            <a:ext cx="2296051" cy="4929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-142900"/>
            <a:ext cx="1804121" cy="240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2071670" y="357166"/>
            <a:ext cx="6800840" cy="121444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Современные виды велосипедов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428604"/>
            <a:ext cx="821537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i="1" u="sng" dirty="0">
                <a:solidFill>
                  <a:schemeClr val="bg1"/>
                </a:solidFill>
              </a:rPr>
              <a:t>Велосипед</a:t>
            </a:r>
            <a:r>
              <a:rPr lang="ru-RU" sz="2800" b="1" i="1" dirty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- транспортное средство, имеющее два колеса или более, приводимое в движение мускульной силой человека, находящегося на нем.</a:t>
            </a:r>
          </a:p>
          <a:p>
            <a:pPr algn="just"/>
            <a:r>
              <a:rPr lang="ru-RU" sz="3200" b="1" i="1" u="sng" dirty="0">
                <a:solidFill>
                  <a:schemeClr val="bg1"/>
                </a:solidFill>
              </a:rPr>
              <a:t>Водитель</a:t>
            </a:r>
            <a:r>
              <a:rPr lang="ru-RU" sz="2800" b="1" i="1" dirty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– лицо, управляющее каким-либо транспортным средством. Таким образом, велосипедист является водителем транспортного средства, а значит и участником дорожного движения.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Водитель обязан знать и соблюдать требования Правил дорожного движения (ПДД), сигналов светофора, знаков и разметки, а также выполнять распоряжения регулировщиков.</a:t>
            </a:r>
          </a:p>
          <a:p>
            <a:pPr algn="just"/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8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1804121" cy="240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11"/>
          <p:cNvSpPr txBox="1">
            <a:spLocks/>
          </p:cNvSpPr>
          <p:nvPr/>
        </p:nvSpPr>
        <p:spPr>
          <a:xfrm>
            <a:off x="214282" y="2357430"/>
            <a:ext cx="8686832" cy="416624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Blip>
                <a:blip r:embed="rId4"/>
              </a:buBlip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Управлять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велосипедом при движении по   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дорогам разрешается лицам не моложе 14      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лет, а мопедом – не моложе 16 лет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Blip>
                <a:blip r:embed="rId4"/>
              </a:buBlip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Велосипеды, мопеды, скутера должны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двигаться только в один ряд   возможно 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правее. Допускается движение по обочине,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если это не создаёт помех пешеходам.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14480" y="285728"/>
            <a:ext cx="7229468" cy="142876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Что должен знать велосипедист</a:t>
            </a: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57166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ru-RU" sz="3200" b="1" dirty="0" smtClean="0">
                <a:solidFill>
                  <a:schemeClr val="bg1"/>
                </a:solidFill>
              </a:rPr>
              <a:t>  Колонны </a:t>
            </a:r>
            <a:r>
              <a:rPr lang="ru-RU" sz="3200" b="1" dirty="0">
                <a:solidFill>
                  <a:schemeClr val="bg1"/>
                </a:solidFill>
              </a:rPr>
              <a:t>велосипедистов при движении </a:t>
            </a:r>
            <a:r>
              <a:rPr lang="ru-RU" sz="3200" b="1" dirty="0" smtClean="0">
                <a:solidFill>
                  <a:schemeClr val="bg1"/>
                </a:solidFill>
              </a:rPr>
              <a:t>  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по </a:t>
            </a:r>
            <a:r>
              <a:rPr lang="ru-RU" sz="3200" b="1" dirty="0">
                <a:solidFill>
                  <a:schemeClr val="bg1"/>
                </a:solidFill>
              </a:rPr>
              <a:t>проезжей части должны быть  </a:t>
            </a:r>
            <a:r>
              <a:rPr lang="ru-RU" sz="3200" b="1" dirty="0" smtClean="0">
                <a:solidFill>
                  <a:schemeClr val="bg1"/>
                </a:solidFill>
              </a:rPr>
              <a:t> 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разделены </a:t>
            </a:r>
            <a:r>
              <a:rPr lang="ru-RU" sz="3200" b="1" dirty="0">
                <a:solidFill>
                  <a:schemeClr val="bg1"/>
                </a:solidFill>
              </a:rPr>
              <a:t>на группы по 10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велосипедистов</a:t>
            </a:r>
            <a:r>
              <a:rPr lang="ru-RU" sz="3200" b="1" dirty="0">
                <a:solidFill>
                  <a:schemeClr val="bg1"/>
                </a:solidFill>
              </a:rPr>
              <a:t>. Для облегчения обгона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расстояние </a:t>
            </a:r>
            <a:r>
              <a:rPr lang="ru-RU" sz="3200" b="1" dirty="0">
                <a:solidFill>
                  <a:schemeClr val="bg1"/>
                </a:solidFill>
              </a:rPr>
              <a:t>между группами должно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составлять </a:t>
            </a:r>
            <a:r>
              <a:rPr lang="ru-RU" sz="3200" b="1" dirty="0">
                <a:solidFill>
                  <a:schemeClr val="bg1"/>
                </a:solidFill>
              </a:rPr>
              <a:t>80 -100 м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  <a:endParaRPr lang="ru-RU" sz="800" b="1" dirty="0" smtClean="0">
              <a:solidFill>
                <a:schemeClr val="bg1"/>
              </a:solidFill>
            </a:endParaRPr>
          </a:p>
          <a:p>
            <a:pPr algn="just"/>
            <a:endParaRPr lang="ru-RU" sz="3200" b="1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3200" b="1" dirty="0" smtClean="0">
                <a:solidFill>
                  <a:schemeClr val="bg1"/>
                </a:solidFill>
              </a:rPr>
              <a:t>   На </a:t>
            </a:r>
            <a:r>
              <a:rPr lang="ru-RU" sz="3200" b="1" dirty="0">
                <a:solidFill>
                  <a:schemeClr val="bg1"/>
                </a:solidFill>
              </a:rPr>
              <a:t>нерегулируемом пересечении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 велосипедной </a:t>
            </a:r>
            <a:r>
              <a:rPr lang="ru-RU" sz="3200" b="1" dirty="0">
                <a:solidFill>
                  <a:schemeClr val="bg1"/>
                </a:solidFill>
              </a:rPr>
              <a:t>дорожки с дорогой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 велосипедист </a:t>
            </a:r>
            <a:r>
              <a:rPr lang="ru-RU" sz="3200" b="1" dirty="0">
                <a:solidFill>
                  <a:schemeClr val="bg1"/>
                </a:solidFill>
              </a:rPr>
              <a:t>должен уступить дорогу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 транспортным </a:t>
            </a:r>
            <a:r>
              <a:rPr lang="ru-RU" sz="3200" b="1" dirty="0">
                <a:solidFill>
                  <a:schemeClr val="bg1"/>
                </a:solidFill>
              </a:rPr>
              <a:t>средствам, движущимся 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     по </a:t>
            </a:r>
            <a:r>
              <a:rPr lang="ru-RU" sz="3200" b="1" dirty="0">
                <a:solidFill>
                  <a:schemeClr val="bg1"/>
                </a:solidFill>
              </a:rPr>
              <a:t>дороге.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04"/>
            <a:ext cx="82868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	Велосипед </a:t>
            </a:r>
            <a:r>
              <a:rPr lang="ru-RU" sz="2800" b="1" dirty="0">
                <a:solidFill>
                  <a:schemeClr val="bg1"/>
                </a:solidFill>
              </a:rPr>
              <a:t>должен иметь исправные тормоз, руль и звуковой сигнал; быть оборудован спереди </a:t>
            </a:r>
            <a:r>
              <a:rPr lang="ru-RU" sz="2800" b="1" dirty="0" err="1">
                <a:solidFill>
                  <a:schemeClr val="bg1"/>
                </a:solidFill>
              </a:rPr>
              <a:t>световозвращателем</a:t>
            </a:r>
            <a:r>
              <a:rPr lang="ru-RU" sz="2800" b="1" dirty="0">
                <a:solidFill>
                  <a:schemeClr val="bg1"/>
                </a:solidFill>
              </a:rPr>
              <a:t> и фонарем или фарой (для движения в тёмное время суток и в условиях недостаточной видимости) белого цвета, сзади — </a:t>
            </a:r>
            <a:r>
              <a:rPr lang="ru-RU" sz="2800" b="1" dirty="0" err="1">
                <a:solidFill>
                  <a:schemeClr val="bg1"/>
                </a:solidFill>
              </a:rPr>
              <a:t>световозвращателем</a:t>
            </a:r>
            <a:r>
              <a:rPr lang="ru-RU" sz="2800" b="1" dirty="0">
                <a:solidFill>
                  <a:schemeClr val="bg1"/>
                </a:solidFill>
              </a:rPr>
              <a:t> или фонарем красного цвета, а с каждой боковой стороны — </a:t>
            </a:r>
            <a:r>
              <a:rPr lang="ru-RU" sz="2800" b="1" dirty="0" err="1">
                <a:solidFill>
                  <a:schemeClr val="bg1"/>
                </a:solidFill>
              </a:rPr>
              <a:t>световозвращателем</a:t>
            </a:r>
            <a:r>
              <a:rPr lang="ru-RU" sz="2800" b="1" dirty="0">
                <a:solidFill>
                  <a:schemeClr val="bg1"/>
                </a:solidFill>
              </a:rPr>
              <a:t> оранжевого или красного цвета.</a:t>
            </a:r>
          </a:p>
          <a:p>
            <a:pPr algn="just"/>
            <a:r>
              <a:rPr lang="ru-RU" sz="2800" b="1" dirty="0" smtClean="0">
                <a:solidFill>
                  <a:schemeClr val="bg1"/>
                </a:solidFill>
              </a:rPr>
              <a:t>	В </a:t>
            </a:r>
            <a:r>
              <a:rPr lang="ru-RU" sz="2800" b="1" dirty="0">
                <a:solidFill>
                  <a:schemeClr val="bg1"/>
                </a:solidFill>
              </a:rPr>
              <a:t>светлое время суток рекомендуется одежда ярких, заметных цветов; в темное время - одежда со </a:t>
            </a:r>
            <a:r>
              <a:rPr lang="ru-RU" sz="2800" b="1" dirty="0" err="1">
                <a:solidFill>
                  <a:schemeClr val="bg1"/>
                </a:solidFill>
              </a:rPr>
              <a:t>световозвращающими</a:t>
            </a:r>
            <a:r>
              <a:rPr lang="ru-RU" sz="2800" b="1" dirty="0">
                <a:solidFill>
                  <a:schemeClr val="bg1"/>
                </a:solidFill>
              </a:rPr>
              <a:t> полосами.</a:t>
            </a:r>
          </a:p>
          <a:p>
            <a:pPr algn="just"/>
            <a:r>
              <a:rPr lang="ru-RU" sz="2800" b="1" dirty="0">
                <a:solidFill>
                  <a:schemeClr val="bg1"/>
                </a:solidFill>
              </a:rPr>
              <a:t>Желательно наличие велосипедного шлема, либо любого другого с закрытой затылочной частью.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est\Pictures\Рисунок1.jpg"/>
          <p:cNvPicPr>
            <a:picLocks noChangeAspect="1" noChangeArrowheads="1"/>
          </p:cNvPicPr>
          <p:nvPr/>
        </p:nvPicPr>
        <p:blipFill>
          <a:blip r:embed="rId2" cstate="print">
            <a:lum bright="46000" contrast="3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86808" cy="50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Водителям велосипеда запрещается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64" y="121442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928670"/>
            <a:ext cx="892971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sz="2000" dirty="0" smtClean="0">
                <a:solidFill>
                  <a:schemeClr val="bg1"/>
                </a:solidFill>
              </a:rPr>
              <a:t>управлять </a:t>
            </a:r>
            <a:r>
              <a:rPr lang="ru-RU" sz="2000" dirty="0">
                <a:solidFill>
                  <a:schemeClr val="bg1"/>
                </a:solidFill>
              </a:rPr>
              <a:t>транспортным средством </a:t>
            </a:r>
            <a:r>
              <a:rPr lang="ru-RU" sz="2000" dirty="0" smtClean="0">
                <a:solidFill>
                  <a:schemeClr val="bg1"/>
                </a:solidFill>
              </a:rPr>
              <a:t>под </a:t>
            </a:r>
            <a:r>
              <a:rPr lang="ru-RU" sz="2000" dirty="0">
                <a:solidFill>
                  <a:schemeClr val="bg1"/>
                </a:solidFill>
              </a:rPr>
              <a:t>воздействием лекарственных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      препаратов</a:t>
            </a:r>
            <a:r>
              <a:rPr lang="ru-RU" sz="2000" dirty="0">
                <a:solidFill>
                  <a:schemeClr val="bg1"/>
                </a:solidFill>
              </a:rPr>
              <a:t>, ухудшающих реакцию и внимание, в болезненном или </a:t>
            </a:r>
            <a:r>
              <a:rPr lang="ru-RU" sz="2000" dirty="0" smtClean="0">
                <a:solidFill>
                  <a:schemeClr val="bg1"/>
                </a:solidFill>
              </a:rPr>
              <a:t> 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 утомленном  состоянии</a:t>
            </a:r>
            <a:r>
              <a:rPr lang="ru-RU" sz="2000" dirty="0">
                <a:solidFill>
                  <a:schemeClr val="bg1"/>
                </a:solidFill>
              </a:rPr>
              <a:t>, ставящем под угрозу безопасность </a:t>
            </a:r>
            <a:r>
              <a:rPr lang="ru-RU" sz="2000" dirty="0" smtClean="0">
                <a:solidFill>
                  <a:schemeClr val="bg1"/>
                </a:solidFill>
              </a:rPr>
              <a:t>движения;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 ездить</a:t>
            </a:r>
            <a:r>
              <a:rPr lang="ru-RU" sz="2000" dirty="0">
                <a:solidFill>
                  <a:schemeClr val="bg1"/>
                </a:solidFill>
              </a:rPr>
              <a:t>, не держась за руль хотя бы одной рукой 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 перевозить </a:t>
            </a:r>
            <a:r>
              <a:rPr lang="ru-RU" sz="2000" dirty="0">
                <a:solidFill>
                  <a:schemeClr val="bg1"/>
                </a:solidFill>
              </a:rPr>
              <a:t>пассажиров, кроме ребёнка в возрасте до 7 лет на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 дополнительном  сиденье</a:t>
            </a:r>
            <a:r>
              <a:rPr lang="ru-RU" sz="2000" dirty="0">
                <a:solidFill>
                  <a:schemeClr val="bg1"/>
                </a:solidFill>
              </a:rPr>
              <a:t>, оборудованном надёжными подножками 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перевозить </a:t>
            </a:r>
            <a:r>
              <a:rPr lang="ru-RU" sz="2000" dirty="0">
                <a:solidFill>
                  <a:schemeClr val="bg1"/>
                </a:solidFill>
              </a:rPr>
              <a:t>груз, который выступает более чем на 0,5 м по длине или ширине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за  габариты</a:t>
            </a:r>
            <a:r>
              <a:rPr lang="ru-RU" sz="2000" dirty="0">
                <a:solidFill>
                  <a:schemeClr val="bg1"/>
                </a:solidFill>
              </a:rPr>
              <a:t>, или груз, мешающий управлению 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двигаться </a:t>
            </a:r>
            <a:r>
              <a:rPr lang="ru-RU" sz="2000" dirty="0">
                <a:solidFill>
                  <a:schemeClr val="bg1"/>
                </a:solidFill>
              </a:rPr>
              <a:t>по дороге при наличии рядом велосипедной дорожки 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поворачивать </a:t>
            </a:r>
            <a:r>
              <a:rPr lang="ru-RU" sz="2000" dirty="0">
                <a:solidFill>
                  <a:schemeClr val="bg1"/>
                </a:solidFill>
              </a:rPr>
              <a:t>налево или разворачиваться на дорогах с трамвайным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движением и </a:t>
            </a:r>
            <a:r>
              <a:rPr lang="ru-RU" sz="2000" dirty="0">
                <a:solidFill>
                  <a:schemeClr val="bg1"/>
                </a:solidFill>
              </a:rPr>
              <a:t>на дорогах, имеющих более одной полосы для движения в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данном направлении;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 двигаться </a:t>
            </a:r>
            <a:r>
              <a:rPr lang="ru-RU" sz="2000" dirty="0">
                <a:solidFill>
                  <a:schemeClr val="bg1"/>
                </a:solidFill>
              </a:rPr>
              <a:t>по автомагистралям 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 двигаться </a:t>
            </a:r>
            <a:r>
              <a:rPr lang="ru-RU" sz="2000" dirty="0">
                <a:solidFill>
                  <a:schemeClr val="bg1"/>
                </a:solidFill>
              </a:rPr>
              <a:t>по дороге в тёмное время суток (и/или в условиях недостаточной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      видимости</a:t>
            </a:r>
            <a:r>
              <a:rPr lang="ru-RU" sz="2000" dirty="0">
                <a:solidFill>
                  <a:schemeClr val="bg1"/>
                </a:solidFill>
              </a:rPr>
              <a:t>) без включенного переднего белого фонаря </a:t>
            </a:r>
            <a:r>
              <a:rPr lang="ru-RU" sz="2000" dirty="0" smtClean="0">
                <a:solidFill>
                  <a:schemeClr val="bg1"/>
                </a:solidFill>
              </a:rPr>
              <a:t>;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2000" dirty="0" smtClean="0">
                <a:solidFill>
                  <a:schemeClr val="bg1"/>
                </a:solidFill>
              </a:rPr>
              <a:t>   буксировка </a:t>
            </a:r>
            <a:r>
              <a:rPr lang="ru-RU" sz="2000" dirty="0">
                <a:solidFill>
                  <a:schemeClr val="bg1"/>
                </a:solidFill>
              </a:rPr>
              <a:t>велосипедов, а также велосипедами, кроме буксировки прицепа,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предназначенного </a:t>
            </a:r>
            <a:r>
              <a:rPr lang="ru-RU" sz="2000" dirty="0">
                <a:solidFill>
                  <a:schemeClr val="bg1"/>
                </a:solidFill>
              </a:rPr>
              <a:t>для эксплуатации с велосипедом 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407</TotalTime>
  <Words>1102</Words>
  <Application>Microsoft Office PowerPoint</Application>
  <PresentationFormat>Экран (4:3)</PresentationFormat>
  <Paragraphs>345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Давай  дружить с дорогой</vt:lpstr>
      <vt:lpstr>Основные показатели аварийности  по Нижегородской области  за январь-август 2017г   </vt:lpstr>
      <vt:lpstr>Из истории велосипеда</vt:lpstr>
      <vt:lpstr>Современные виды велосипедов</vt:lpstr>
      <vt:lpstr>Слайд 5</vt:lpstr>
      <vt:lpstr>Что должен знать велосипедист</vt:lpstr>
      <vt:lpstr>Слайд 7</vt:lpstr>
      <vt:lpstr>Слайд 8</vt:lpstr>
      <vt:lpstr>Водителям велосипеда запрещается</vt:lpstr>
      <vt:lpstr>1. Какие знаки запрещают движение на велосипедах и мопедах?</vt:lpstr>
      <vt:lpstr>Кокой знак не запрещает движение на велосипедах?</vt:lpstr>
      <vt:lpstr>Какой знак разрешает тебе на велосипеде подъехать кратчайшим путём к дому, в котором вы живёте, или к вашей школе? </vt:lpstr>
      <vt:lpstr>Кто из велосипедистов нарушает правила?</vt:lpstr>
      <vt:lpstr>Разрешено ли движение по тротуарам и пешеходным дорожкам на велосипеде (мопеде)?  1. Разрешено. 2. Запрещено. </vt:lpstr>
      <vt:lpstr>Кто из велосипедистов не нарушает правила?</vt:lpstr>
      <vt:lpstr>  При движении в колонне какое должно быть расстояние между группами велосипедистов?  1. 20-30 м.  2. 50-70 м.  3. 80-100 м.  4. 100-120 м.</vt:lpstr>
      <vt:lpstr>Кто из велосипедистов подаёт сигнал правого поворота?</vt:lpstr>
      <vt:lpstr>Кто из велосипедистов подаёт сигнал левого поворота?</vt:lpstr>
      <vt:lpstr>Кто из велосипедистов подаёт сигнал торможения?</vt:lpstr>
      <vt:lpstr>Всегда – 5 баллов Иногда – 3 балла    Никогда – 0 баллов</vt:lpstr>
      <vt:lpstr>Давай  дружить с дорогой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  дружить с дорогой</dc:title>
  <dc:creator>Best</dc:creator>
  <cp:lastModifiedBy>Best</cp:lastModifiedBy>
  <cp:revision>44</cp:revision>
  <dcterms:created xsi:type="dcterms:W3CDTF">2014-09-25T14:18:14Z</dcterms:created>
  <dcterms:modified xsi:type="dcterms:W3CDTF">2018-09-29T16:20:14Z</dcterms:modified>
</cp:coreProperties>
</file>